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5" r:id="rId1"/>
  </p:sldMasterIdLst>
  <p:sldIdLst>
    <p:sldId id="256" r:id="rId2"/>
    <p:sldId id="257" r:id="rId3"/>
    <p:sldId id="259" r:id="rId4"/>
    <p:sldId id="258" r:id="rId5"/>
    <p:sldId id="260" r:id="rId6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25" d="100"/>
          <a:sy n="125" d="100"/>
        </p:scale>
        <p:origin x="-122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5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9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0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</p:grpSp>
        <p:sp>
          <p:nvSpPr>
            <p:cNvPr id="6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15371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15372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7665903F-57EB-41FD-9E93-BC7DDCB3681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4702050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D5B557-29D4-4E89-8234-1CF261C3B5F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39164442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25B52C-74B8-40D3-9E15-020F101A0D3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42760933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2F6F72-386B-45CD-BB2E-5CC46FA6260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19363802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18E31E-21E2-4312-B3DD-8F1D9161F2E1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34274078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3E697F-10DC-4E4E-8121-7F97620323CE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5049105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8791121-844F-4A23-AF70-F21833A6A57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9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41725978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C3013A-6F9F-425C-884A-796A110CEDE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4527937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F6A365-2BFF-4852-A71D-6D99E5ED336C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4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42365711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CE7FC1C-0DF8-4F15-9BC0-06F85BCB4B8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7286405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950FFD-4433-45BA-AC53-651D0ED6991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  <p:extLst>
      <p:ext uri="{BB962C8B-B14F-4D97-AF65-F5344CB8AC3E}">
        <p14:creationId xmlns:p14="http://schemas.microsoft.com/office/powerpoint/2010/main" val="24195966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 smtClean="0"/>
            </a:lvl1pPr>
          </a:lstStyle>
          <a:p>
            <a:pPr>
              <a:defRPr/>
            </a:pPr>
            <a:fld id="{90735341-A747-4A68-ABF4-E13A92F8321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1032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14342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4343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4344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4345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/>
                <a:ahLst/>
                <a:cxnLst>
                  <a:cxn ang="0">
                    <a:pos x="1433" y="474"/>
                  </a:cxn>
                  <a:cxn ang="0">
                    <a:pos x="1460" y="528"/>
                  </a:cxn>
                  <a:cxn ang="0">
                    <a:pos x="1541" y="593"/>
                  </a:cxn>
                  <a:cxn ang="0">
                    <a:pos x="1715" y="670"/>
                  </a:cxn>
                  <a:cxn ang="0">
                    <a:pos x="1927" y="735"/>
                  </a:cxn>
                  <a:cxn ang="0">
                    <a:pos x="2155" y="789"/>
                  </a:cxn>
                  <a:cxn ang="0">
                    <a:pos x="2372" y="849"/>
                  </a:cxn>
                  <a:cxn ang="0">
                    <a:pos x="2551" y="920"/>
                  </a:cxn>
                  <a:cxn ang="0">
                    <a:pos x="2638" y="980"/>
                  </a:cxn>
                  <a:cxn ang="0">
                    <a:pos x="2676" y="1029"/>
                  </a:cxn>
                  <a:cxn ang="0">
                    <a:pos x="2681" y="1083"/>
                  </a:cxn>
                  <a:cxn ang="0">
                    <a:pos x="2665" y="1127"/>
                  </a:cxn>
                  <a:cxn ang="0">
                    <a:pos x="2616" y="1170"/>
                  </a:cxn>
                  <a:cxn ang="0">
                    <a:pos x="2545" y="1208"/>
                  </a:cxn>
                  <a:cxn ang="0">
                    <a:pos x="2448" y="1241"/>
                  </a:cxn>
                  <a:cxn ang="0">
                    <a:pos x="2328" y="1274"/>
                  </a:cxn>
                  <a:cxn ang="0">
                    <a:pos x="2106" y="1328"/>
                  </a:cxn>
                  <a:cxn ang="0">
                    <a:pos x="1742" y="1421"/>
                  </a:cxn>
                  <a:cxn ang="0">
                    <a:pos x="1308" y="1540"/>
                  </a:cxn>
                  <a:cxn ang="0">
                    <a:pos x="820" y="1709"/>
                  </a:cxn>
                  <a:cxn ang="0">
                    <a:pos x="282" y="1943"/>
                  </a:cxn>
                  <a:cxn ang="0">
                    <a:pos x="152" y="2085"/>
                  </a:cxn>
                  <a:cxn ang="0">
                    <a:pos x="386" y="1992"/>
                  </a:cxn>
                  <a:cxn ang="0">
                    <a:pos x="700" y="1834"/>
                  </a:cxn>
                  <a:cxn ang="0">
                    <a:pos x="1064" y="1693"/>
                  </a:cxn>
                  <a:cxn ang="0">
                    <a:pos x="1661" y="1497"/>
                  </a:cxn>
                  <a:cxn ang="0">
                    <a:pos x="1845" y="1442"/>
                  </a:cxn>
                  <a:cxn ang="0">
                    <a:pos x="2252" y="1339"/>
                  </a:cxn>
                  <a:cxn ang="0">
                    <a:pos x="2551" y="1263"/>
                  </a:cxn>
                  <a:cxn ang="0">
                    <a:pos x="2730" y="1214"/>
                  </a:cxn>
                  <a:cxn ang="0">
                    <a:pos x="2876" y="1170"/>
                  </a:cxn>
                  <a:cxn ang="0">
                    <a:pos x="2974" y="1132"/>
                  </a:cxn>
                  <a:cxn ang="0">
                    <a:pos x="3007" y="871"/>
                  </a:cxn>
                  <a:cxn ang="0">
                    <a:pos x="2860" y="844"/>
                  </a:cxn>
                  <a:cxn ang="0">
                    <a:pos x="2670" y="806"/>
                  </a:cxn>
                  <a:cxn ang="0">
                    <a:pos x="2458" y="757"/>
                  </a:cxn>
                  <a:cxn ang="0">
                    <a:pos x="2138" y="670"/>
                  </a:cxn>
                  <a:cxn ang="0">
                    <a:pos x="1959" y="604"/>
                  </a:cxn>
                  <a:cxn ang="0">
                    <a:pos x="1824" y="534"/>
                  </a:cxn>
                  <a:cxn ang="0">
                    <a:pos x="1769" y="474"/>
                  </a:cxn>
                  <a:cxn ang="0">
                    <a:pos x="1753" y="436"/>
                  </a:cxn>
                  <a:cxn ang="0">
                    <a:pos x="1780" y="381"/>
                  </a:cxn>
                  <a:cxn ang="0">
                    <a:pos x="1862" y="316"/>
                  </a:cxn>
                  <a:cxn ang="0">
                    <a:pos x="1986" y="267"/>
                  </a:cxn>
                  <a:cxn ang="0">
                    <a:pos x="2149" y="229"/>
                  </a:cxn>
                  <a:cxn ang="0">
                    <a:pos x="2431" y="180"/>
                  </a:cxn>
                  <a:cxn ang="0">
                    <a:pos x="2827" y="125"/>
                  </a:cxn>
                  <a:cxn ang="0">
                    <a:pos x="3007" y="87"/>
                  </a:cxn>
                  <a:cxn ang="0">
                    <a:pos x="2909" y="22"/>
                  </a:cxn>
                  <a:cxn ang="0">
                    <a:pos x="2676" y="66"/>
                  </a:cxn>
                  <a:cxn ang="0">
                    <a:pos x="2285" y="120"/>
                  </a:cxn>
                  <a:cxn ang="0">
                    <a:pos x="2030" y="158"/>
                  </a:cxn>
                  <a:cxn ang="0">
                    <a:pos x="1791" y="202"/>
                  </a:cxn>
                  <a:cxn ang="0">
                    <a:pos x="1601" y="261"/>
                  </a:cxn>
                  <a:cxn ang="0">
                    <a:pos x="1471" y="338"/>
                  </a:cxn>
                  <a:cxn ang="0">
                    <a:pos x="1438" y="387"/>
                  </a:cxn>
                  <a:cxn ang="0">
                    <a:pos x="1427" y="441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14346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ko-KR" altLang="en-US"/>
              </a:p>
            </p:txBody>
          </p:sp>
        </p:grpSp>
        <p:sp>
          <p:nvSpPr>
            <p:cNvPr id="14347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348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906"/>
                </a:cxn>
                <a:cxn ang="0">
                  <a:pos x="5740" y="1906"/>
                </a:cxn>
                <a:cxn ang="0">
                  <a:pos x="574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14349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4350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4351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78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kumimoji="1"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n"/>
        <a:defRPr kumimoji="1"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4"/>
          <p:cNvSpPr>
            <a:spLocks noGrp="1" noRot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>
              <a:defRPr/>
            </a:pPr>
            <a:r>
              <a:rPr lang="en-US" altLang="ko-KR" sz="4000" smtClean="0">
                <a:latin typeface="Times New Roman" pitchFamily="18" charset="0"/>
              </a:rPr>
              <a:t>Ch. 3. KINETIC VS. EQUILIBRIUM MODELING</a:t>
            </a: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en-US" altLang="ko-KR" dirty="0" smtClean="0">
                <a:latin typeface="Times New Roman" pitchFamily="18" charset="0"/>
              </a:rPr>
              <a:t> 3-1. Definitions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altLang="ko-KR" dirty="0" smtClean="0">
                <a:latin typeface="Times New Roman" pitchFamily="18" charset="0"/>
              </a:rPr>
              <a:t>Kinetics?</a:t>
            </a:r>
          </a:p>
          <a:p>
            <a:pPr lvl="2" eaLnBrk="1" hangingPunct="1">
              <a:lnSpc>
                <a:spcPct val="90000"/>
              </a:lnSpc>
              <a:defRPr/>
            </a:pPr>
            <a:r>
              <a:rPr lang="en-US" altLang="ko-KR" dirty="0" smtClean="0">
                <a:latin typeface="Times New Roman" pitchFamily="18" charset="0"/>
              </a:rPr>
              <a:t>Dealing with processes (reactions) as a function of time on a certain pathway – for a given infinite time, the reaction should reach an equilibrium state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altLang="ko-KR" dirty="0" smtClean="0">
                <a:latin typeface="Times New Roman" pitchFamily="18" charset="0"/>
              </a:rPr>
              <a:t>Equilibrium?</a:t>
            </a:r>
          </a:p>
          <a:p>
            <a:pPr lvl="2" eaLnBrk="1" hangingPunct="1">
              <a:lnSpc>
                <a:spcPct val="90000"/>
              </a:lnSpc>
              <a:defRPr/>
            </a:pPr>
            <a:r>
              <a:rPr lang="en-US" altLang="ko-KR" dirty="0" smtClean="0">
                <a:latin typeface="Times New Roman" pitchFamily="18" charset="0"/>
              </a:rPr>
              <a:t>A state in which there is no further apparent change (it becomes stable) due to the equal rate of forward and reverse process (reaction) – should be reversible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altLang="ko-KR" dirty="0" smtClean="0">
                <a:latin typeface="Times New Roman" pitchFamily="18" charset="0"/>
              </a:rPr>
              <a:t>Modeling using either kinetics or equilibrium assumption in aqueous geochemistry.</a:t>
            </a:r>
          </a:p>
          <a:p>
            <a:pPr eaLnBrk="1" hangingPunct="1">
              <a:lnSpc>
                <a:spcPct val="90000"/>
              </a:lnSpc>
              <a:defRPr/>
            </a:pPr>
            <a:endParaRPr lang="en-US" altLang="ko-KR" dirty="0" smtClean="0">
              <a:latin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lvl="1" eaLnBrk="1" hangingPunct="1">
              <a:defRPr/>
            </a:pPr>
            <a:r>
              <a:rPr lang="en-US" altLang="ko-KR" smtClean="0">
                <a:latin typeface="Times New Roman" pitchFamily="18" charset="0"/>
              </a:rPr>
              <a:t>Can you distinguish the following terms?</a:t>
            </a:r>
          </a:p>
          <a:p>
            <a:pPr lvl="2" eaLnBrk="1" hangingPunct="1">
              <a:defRPr/>
            </a:pPr>
            <a:r>
              <a:rPr lang="en-US" altLang="ko-KR" smtClean="0">
                <a:latin typeface="Times New Roman" pitchFamily="18" charset="0"/>
              </a:rPr>
              <a:t>Equilibrium vs. Disquilibrium</a:t>
            </a:r>
          </a:p>
          <a:p>
            <a:pPr lvl="2" eaLnBrk="1" hangingPunct="1">
              <a:defRPr/>
            </a:pPr>
            <a:r>
              <a:rPr lang="en-US" altLang="ko-KR" smtClean="0">
                <a:latin typeface="Times New Roman" pitchFamily="18" charset="0"/>
              </a:rPr>
              <a:t>Partial equilibrium</a:t>
            </a:r>
          </a:p>
          <a:p>
            <a:pPr lvl="2" eaLnBrk="1" hangingPunct="1">
              <a:defRPr/>
            </a:pPr>
            <a:r>
              <a:rPr lang="en-US" altLang="ko-KR" smtClean="0">
                <a:latin typeface="Times New Roman" pitchFamily="18" charset="0"/>
              </a:rPr>
              <a:t>Local equilibrium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en-US" altLang="ko-KR" smtClean="0">
                <a:latin typeface="Times New Roman" pitchFamily="18" charset="0"/>
              </a:rPr>
              <a:t>3-2. Applicability of Kinetic or Equilibrium Modeling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altLang="ko-KR" smtClean="0">
                <a:latin typeface="Times New Roman" pitchFamily="18" charset="0"/>
              </a:rPr>
              <a:t>Residence time (</a:t>
            </a:r>
            <a:r>
              <a:rPr lang="en-US" altLang="ko-KR" smtClean="0">
                <a:latin typeface="Symbol" pitchFamily="18" charset="2"/>
              </a:rPr>
              <a:t>t</a:t>
            </a:r>
            <a:r>
              <a:rPr lang="en-US" altLang="ko-KR" baseline="-25000" smtClean="0">
                <a:latin typeface="Times New Roman" pitchFamily="18" charset="0"/>
              </a:rPr>
              <a:t>R</a:t>
            </a:r>
            <a:r>
              <a:rPr lang="en-US" altLang="ko-KR" smtClean="0">
                <a:latin typeface="Times New Roman" pitchFamily="18" charset="0"/>
              </a:rPr>
              <a:t>): The time for a substance to stay in the given system (see eqn. 2.5 in the text).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altLang="ko-KR" smtClean="0">
                <a:latin typeface="Times New Roman" pitchFamily="18" charset="0"/>
              </a:rPr>
              <a:t>Half-life (or half time of reaction) (t</a:t>
            </a:r>
            <a:r>
              <a:rPr lang="en-US" altLang="ko-KR" baseline="-25000" smtClean="0">
                <a:latin typeface="Times New Roman" pitchFamily="18" charset="0"/>
              </a:rPr>
              <a:t>1/2</a:t>
            </a:r>
            <a:r>
              <a:rPr lang="en-US" altLang="ko-KR" smtClean="0">
                <a:latin typeface="Times New Roman" pitchFamily="18" charset="0"/>
              </a:rPr>
              <a:t>): The time required for half-completion of the process (reaction), assuming no reverse reaction and absence of initial products. (see eqn 2.6 in the text).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altLang="ko-KR" smtClean="0">
                <a:latin typeface="Times New Roman" pitchFamily="18" charset="0"/>
              </a:rPr>
              <a:t>If </a:t>
            </a:r>
            <a:r>
              <a:rPr lang="en-US" altLang="ko-KR" smtClean="0">
                <a:latin typeface="Symbol" pitchFamily="18" charset="2"/>
              </a:rPr>
              <a:t>t</a:t>
            </a:r>
            <a:r>
              <a:rPr lang="en-US" altLang="ko-KR" baseline="-25000" smtClean="0">
                <a:latin typeface="Times New Roman" pitchFamily="18" charset="0"/>
              </a:rPr>
              <a:t>R</a:t>
            </a:r>
            <a:r>
              <a:rPr lang="en-US" altLang="ko-KR" smtClean="0">
                <a:latin typeface="Times New Roman" pitchFamily="18" charset="0"/>
              </a:rPr>
              <a:t> &gt;&gt;</a:t>
            </a:r>
            <a:r>
              <a:rPr lang="en-US" altLang="ko-KR" baseline="-25000" smtClean="0">
                <a:latin typeface="Times New Roman" pitchFamily="18" charset="0"/>
              </a:rPr>
              <a:t> </a:t>
            </a:r>
            <a:r>
              <a:rPr lang="en-US" altLang="ko-KR" smtClean="0">
                <a:latin typeface="Times New Roman" pitchFamily="18" charset="0"/>
              </a:rPr>
              <a:t>t</a:t>
            </a:r>
            <a:r>
              <a:rPr lang="en-US" altLang="ko-KR" baseline="-25000" smtClean="0">
                <a:latin typeface="Times New Roman" pitchFamily="18" charset="0"/>
              </a:rPr>
              <a:t>1/2</a:t>
            </a:r>
            <a:r>
              <a:rPr lang="en-US" altLang="ko-KR" smtClean="0">
                <a:latin typeface="Times New Roman" pitchFamily="18" charset="0"/>
              </a:rPr>
              <a:t>:  Equilibrium model applicable.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altLang="ko-KR" smtClean="0">
                <a:latin typeface="Times New Roman" pitchFamily="18" charset="0"/>
              </a:rPr>
              <a:t>Otherwise, a kinetic model should be used.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altLang="ko-KR" smtClean="0">
                <a:latin typeface="Times New Roman" pitchFamily="18" charset="0"/>
              </a:rPr>
              <a:t>Fig. 2.2 on p.54 for the various </a:t>
            </a:r>
            <a:r>
              <a:rPr lang="en-US" altLang="ko-KR" smtClean="0">
                <a:latin typeface="Symbol" pitchFamily="18" charset="2"/>
              </a:rPr>
              <a:t>t</a:t>
            </a:r>
            <a:r>
              <a:rPr lang="en-US" altLang="ko-KR" baseline="-25000" smtClean="0">
                <a:latin typeface="Times New Roman" pitchFamily="18" charset="0"/>
              </a:rPr>
              <a:t>R</a:t>
            </a:r>
            <a:r>
              <a:rPr lang="en-US" altLang="ko-KR" smtClean="0">
                <a:latin typeface="Times New Roman" pitchFamily="18" charset="0"/>
              </a:rPr>
              <a:t>.</a:t>
            </a:r>
          </a:p>
          <a:p>
            <a:pPr lvl="1" eaLnBrk="1" hangingPunct="1">
              <a:lnSpc>
                <a:spcPct val="90000"/>
              </a:lnSpc>
              <a:defRPr/>
            </a:pPr>
            <a:r>
              <a:rPr lang="en-US" altLang="ko-KR" smtClean="0">
                <a:latin typeface="Times New Roman" pitchFamily="18" charset="0"/>
              </a:rPr>
              <a:t>Table 2.1 on p.55 for reaction types and their </a:t>
            </a:r>
            <a:r>
              <a:rPr lang="en-US" altLang="ko-KR" baseline="-25000" smtClean="0">
                <a:latin typeface="Times New Roman" pitchFamily="18" charset="0"/>
              </a:rPr>
              <a:t> </a:t>
            </a:r>
            <a:r>
              <a:rPr lang="en-US" altLang="ko-KR" smtClean="0">
                <a:latin typeface="Times New Roman" pitchFamily="18" charset="0"/>
              </a:rPr>
              <a:t>t</a:t>
            </a:r>
            <a:r>
              <a:rPr lang="en-US" altLang="ko-KR" baseline="-25000" smtClean="0">
                <a:latin typeface="Times New Roman" pitchFamily="18" charset="0"/>
              </a:rPr>
              <a:t>1/2</a:t>
            </a:r>
            <a:r>
              <a:rPr lang="en-US" altLang="ko-KR" smtClean="0">
                <a:latin typeface="Times New Roman" pitchFamily="18" charset="0"/>
              </a:rPr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3-3. Kinetics 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Elementary vs. overall reactions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Order of an elementary reaction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Order of an overall reaction (determined by a </a:t>
            </a:r>
            <a:r>
              <a:rPr lang="en-US" altLang="ko-KR" dirty="0" err="1" smtClean="0">
                <a:latin typeface="Times New Roman" pitchFamily="18" charset="0"/>
              </a:rPr>
              <a:t>stoichiometry</a:t>
            </a:r>
            <a:r>
              <a:rPr lang="en-US" altLang="ko-KR" dirty="0" smtClean="0">
                <a:latin typeface="Times New Roman" pitchFamily="18" charset="0"/>
              </a:rPr>
              <a:t> </a:t>
            </a:r>
            <a:r>
              <a:rPr lang="en-US" altLang="ko-KR" dirty="0" smtClean="0">
                <a:latin typeface="Times New Roman" pitchFamily="18" charset="0"/>
                <a:sym typeface="Wingdings" pitchFamily="2" charset="2"/>
              </a:rPr>
              <a:t> </a:t>
            </a:r>
            <a:r>
              <a:rPr lang="en-US" altLang="ko-KR" dirty="0" err="1" smtClean="0">
                <a:latin typeface="Times New Roman" pitchFamily="18" charset="0"/>
                <a:sym typeface="Wingdings" pitchFamily="2" charset="2"/>
              </a:rPr>
              <a:t>eqn</a:t>
            </a:r>
            <a:r>
              <a:rPr lang="en-US" altLang="ko-KR" dirty="0" smtClean="0">
                <a:latin typeface="Times New Roman" pitchFamily="18" charset="0"/>
                <a:sym typeface="Wingdings" pitchFamily="2" charset="2"/>
              </a:rPr>
              <a:t> 2.18, 2.19 on p. 57)</a:t>
            </a:r>
            <a:endParaRPr lang="en-US" altLang="ko-KR" dirty="0" smtClean="0">
              <a:latin typeface="Times New Roman" pitchFamily="18" charset="0"/>
            </a:endParaRP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How to derive an kinetic equation? (in a differential equation form)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See Table 2.2 and Fig. 2.3. for the kinetic expressions of some reactions</a:t>
            </a:r>
          </a:p>
          <a:p>
            <a:pPr lvl="1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Effect of T: </a:t>
            </a:r>
            <a:r>
              <a:rPr lang="en-US" altLang="ko-KR" dirty="0" err="1" smtClean="0">
                <a:latin typeface="Times New Roman" pitchFamily="18" charset="0"/>
              </a:rPr>
              <a:t>Arrehnius</a:t>
            </a:r>
            <a:r>
              <a:rPr lang="en-US" altLang="ko-KR" dirty="0" smtClean="0">
                <a:latin typeface="Times New Roman" pitchFamily="18" charset="0"/>
              </a:rPr>
              <a:t> equation (</a:t>
            </a:r>
            <a:r>
              <a:rPr lang="en-US" altLang="ko-KR" dirty="0" err="1" smtClean="0">
                <a:latin typeface="Times New Roman" pitchFamily="18" charset="0"/>
              </a:rPr>
              <a:t>eqn</a:t>
            </a:r>
            <a:r>
              <a:rPr lang="en-US" altLang="ko-KR" dirty="0" smtClean="0">
                <a:latin typeface="Times New Roman" pitchFamily="18" charset="0"/>
              </a:rPr>
              <a:t> 2.29, p.60)</a:t>
            </a:r>
          </a:p>
          <a:p>
            <a:pPr lvl="2" eaLnBrk="1" hangingPunct="1">
              <a:defRPr/>
            </a:pPr>
            <a:r>
              <a:rPr lang="en-US" altLang="ko-KR" dirty="0" smtClean="0">
                <a:latin typeface="Times New Roman" pitchFamily="18" charset="0"/>
              </a:rPr>
              <a:t> See E</a:t>
            </a:r>
            <a:r>
              <a:rPr lang="en-US" altLang="ko-KR" baseline="-25000" dirty="0" smtClean="0">
                <a:latin typeface="Times New Roman" pitchFamily="18" charset="0"/>
              </a:rPr>
              <a:t>a</a:t>
            </a:r>
            <a:r>
              <a:rPr lang="en-US" altLang="ko-KR" dirty="0" smtClean="0">
                <a:latin typeface="Times New Roman" pitchFamily="18" charset="0"/>
              </a:rPr>
              <a:t> values for various reactions on p. 62.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68313" y="549275"/>
            <a:ext cx="8229600" cy="5759450"/>
          </a:xfrm>
        </p:spPr>
        <p:txBody>
          <a:bodyPr/>
          <a:lstStyle/>
          <a:p>
            <a:pPr eaLnBrk="1" hangingPunct="1">
              <a:defRPr/>
            </a:pPr>
            <a:r>
              <a:rPr lang="en-US" altLang="ko-KR" smtClean="0">
                <a:latin typeface="Times New Roman" pitchFamily="18" charset="0"/>
              </a:rPr>
              <a:t>Assignments: </a:t>
            </a:r>
          </a:p>
          <a:p>
            <a:pPr lvl="1" eaLnBrk="1" hangingPunct="1">
              <a:defRPr/>
            </a:pPr>
            <a:r>
              <a:rPr lang="en-US" altLang="ko-KR" smtClean="0">
                <a:latin typeface="Times New Roman" pitchFamily="18" charset="0"/>
              </a:rPr>
              <a:t>Read examples (from p.68 to 78), especially those corresponding to one’s thesis subject.</a:t>
            </a:r>
          </a:p>
          <a:p>
            <a:pPr lvl="1" eaLnBrk="1" hangingPunct="1">
              <a:defRPr/>
            </a:pPr>
            <a:r>
              <a:rPr lang="en-US" altLang="ko-KR" smtClean="0">
                <a:latin typeface="Times New Roman" pitchFamily="18" charset="0"/>
              </a:rPr>
              <a:t>Solve the Problems</a:t>
            </a:r>
          </a:p>
          <a:p>
            <a:pPr lvl="2" eaLnBrk="1" hangingPunct="1">
              <a:defRPr/>
            </a:pPr>
            <a:r>
              <a:rPr lang="en-US" altLang="ko-KR" smtClean="0">
                <a:latin typeface="Times New Roman" pitchFamily="18" charset="0"/>
              </a:rPr>
              <a:t>#2, #3, #4, #8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흐름">
  <a:themeElements>
    <a:clrScheme name="흐름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흐름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흐름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흐름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흐름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Stream</Template>
  <TotalTime>100</TotalTime>
  <Words>334</Words>
  <Application>Microsoft Office PowerPoint</Application>
  <PresentationFormat>화면 슬라이드 쇼(4:3)</PresentationFormat>
  <Paragraphs>30</Paragraphs>
  <Slides>5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6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5</vt:i4>
      </vt:variant>
    </vt:vector>
  </HeadingPairs>
  <TitlesOfParts>
    <vt:vector size="12" baseType="lpstr">
      <vt:lpstr>굴림</vt:lpstr>
      <vt:lpstr>Arial</vt:lpstr>
      <vt:lpstr>Wingdings</vt:lpstr>
      <vt:lpstr>맑은 고딕</vt:lpstr>
      <vt:lpstr>Times New Roman</vt:lpstr>
      <vt:lpstr>Symbol</vt:lpstr>
      <vt:lpstr>흐름</vt:lpstr>
      <vt:lpstr>Ch. 3. KINETIC VS. EQUILIBRIUM MODELING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>KWNU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Ch. 3. KINETIC VS. EQUILIBRIUM MODELING</dc:title>
  <dc:creator>JYU</dc:creator>
  <cp:lastModifiedBy>jyy</cp:lastModifiedBy>
  <cp:revision>4</cp:revision>
  <dcterms:created xsi:type="dcterms:W3CDTF">2011-10-08T11:25:43Z</dcterms:created>
  <dcterms:modified xsi:type="dcterms:W3CDTF">2014-03-14T04:15:59Z</dcterms:modified>
</cp:coreProperties>
</file>

<file path=docProps/thumbnail.jpeg>
</file>